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3" r:id="rId1"/>
  </p:sldMasterIdLst>
  <p:notesMasterIdLst>
    <p:notesMasterId r:id="rId21"/>
  </p:notesMasterIdLst>
  <p:handoutMasterIdLst>
    <p:handoutMasterId r:id="rId22"/>
  </p:handoutMasterIdLst>
  <p:sldIdLst>
    <p:sldId id="265" r:id="rId2"/>
    <p:sldId id="266" r:id="rId3"/>
    <p:sldId id="277" r:id="rId4"/>
    <p:sldId id="274" r:id="rId5"/>
    <p:sldId id="282" r:id="rId6"/>
    <p:sldId id="283" r:id="rId7"/>
    <p:sldId id="279" r:id="rId8"/>
    <p:sldId id="285" r:id="rId9"/>
    <p:sldId id="284" r:id="rId10"/>
    <p:sldId id="267" r:id="rId11"/>
    <p:sldId id="269" r:id="rId12"/>
    <p:sldId id="294" r:id="rId13"/>
    <p:sldId id="293" r:id="rId14"/>
    <p:sldId id="286" r:id="rId15"/>
    <p:sldId id="276" r:id="rId16"/>
    <p:sldId id="287" r:id="rId17"/>
    <p:sldId id="288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Z" initials="H" lastIdx="2" clrIdx="0">
    <p:extLst>
      <p:ext uri="{19B8F6BF-5375-455C-9EA6-DF929625EA0E}">
        <p15:presenceInfo xmlns:p15="http://schemas.microsoft.com/office/powerpoint/2012/main" userId="f532f2238afe64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FF"/>
    <a:srgbClr val="003380"/>
    <a:srgbClr val="000000"/>
    <a:srgbClr val="B59695"/>
    <a:srgbClr val="D2B8B9"/>
    <a:srgbClr val="FF99CC"/>
    <a:srgbClr val="A7CAEB"/>
    <a:srgbClr val="EED9A8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76029" autoAdjust="0"/>
  </p:normalViewPr>
  <p:slideViewPr>
    <p:cSldViewPr snapToGrid="0" snapToObjects="1">
      <p:cViewPr varScale="1">
        <p:scale>
          <a:sx n="80" d="100"/>
          <a:sy n="80" d="100"/>
        </p:scale>
        <p:origin x="1626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470C79-E389-4FF5-9037-190A648F4A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9FCE-3443-410B-8C53-FC29F7CDCF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0757-B1FB-4B3B-A389-43719290AF80}" type="datetime1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95595-0570-4CC5-8A8B-C041AE39F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284BC-7F79-4349-8E25-BB3443385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00E8-AB33-41C8-B6BE-911E91554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632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5A77-D8FE-604E-A7CD-3B05D93F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1445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1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90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18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15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9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32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9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1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BC9671-B58C-4F04-BC9B-924C5F404B3B}"/>
              </a:ext>
            </a:extLst>
          </p:cNvPr>
          <p:cNvSpPr/>
          <p:nvPr userDrawn="1"/>
        </p:nvSpPr>
        <p:spPr>
          <a:xfrm>
            <a:off x="0" y="0"/>
            <a:ext cx="1472019" cy="6858000"/>
          </a:xfrm>
          <a:prstGeom prst="rect">
            <a:avLst/>
          </a:prstGeom>
          <a:solidFill>
            <a:srgbClr val="0033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6E527-65AF-4F03-BDF7-D91D06B3C588}"/>
              </a:ext>
            </a:extLst>
          </p:cNvPr>
          <p:cNvCxnSpPr>
            <a:cxnSpLocks/>
          </p:cNvCxnSpPr>
          <p:nvPr userDrawn="1"/>
        </p:nvCxnSpPr>
        <p:spPr>
          <a:xfrm>
            <a:off x="1786344" y="857250"/>
            <a:ext cx="7167156" cy="0"/>
          </a:xfrm>
          <a:prstGeom prst="line">
            <a:avLst/>
          </a:prstGeom>
          <a:ln w="38100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6458" y="6167661"/>
            <a:ext cx="4191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1B84A63-EDA9-B24B-A105-82A949BAB0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1607896F-77EB-45B4-BF19-460EA55F34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3" y="66675"/>
            <a:ext cx="1178517" cy="11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2C5F7D-89DB-42EF-B427-6AF2F8183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983" y="6462031"/>
            <a:ext cx="1194917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pPr/>
              <a:t>12/22/2021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ina University of Petroleum (Beijing) - Wikipedia">
            <a:extLst>
              <a:ext uri="{FF2B5EF4-FFF2-40B4-BE49-F238E27FC236}">
                <a16:creationId xmlns:a16="http://schemas.microsoft.com/office/drawing/2014/main" id="{25A3E1A0-9244-4F29-8E53-4AEADF85CF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670" y="5303725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444DE7-AFD7-4CCB-A95E-F456751F25E8}"/>
              </a:ext>
            </a:extLst>
          </p:cNvPr>
          <p:cNvCxnSpPr>
            <a:cxnSpLocks/>
          </p:cNvCxnSpPr>
          <p:nvPr userDrawn="1"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B3FD15B7-1F4B-4A07-B281-104D3473134D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5C3F91E-0D18-9647-B89F-469C10A400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in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tempus. Maecenas ligula ipsum,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 at,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at, </a:t>
            </a:r>
            <a:r>
              <a:rPr lang="en-US" dirty="0" err="1"/>
              <a:t>sollicitudin</a:t>
            </a:r>
            <a:r>
              <a:rPr lang="en-US" dirty="0"/>
              <a:t> at </a:t>
            </a:r>
            <a:r>
              <a:rPr lang="en-US" dirty="0" err="1"/>
              <a:t>tortor</a:t>
            </a:r>
            <a:r>
              <a:rPr lang="en-US" dirty="0"/>
              <a:t>. Integer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a,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5A38D63-EF50-1542-A849-D6AE0BA4DD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89D47FE-5D1C-442C-ACCC-148D8E2839BE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EA02C58-81D1-A848-871E-E11E789432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31" y="6363420"/>
            <a:ext cx="959194" cy="351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0F5664-8442-4975-AB24-CF718745C297}"/>
              </a:ext>
            </a:extLst>
          </p:cNvPr>
          <p:cNvSpPr/>
          <p:nvPr userDrawn="1"/>
        </p:nvSpPr>
        <p:spPr>
          <a:xfrm>
            <a:off x="11089931" y="6363420"/>
            <a:ext cx="959194" cy="351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8" r:id="rId5"/>
    <p:sldLayoutId id="214748368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binwang.0213@gmail.com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B1B32-9BEF-4F08-BA3C-8577C4336E60}"/>
              </a:ext>
            </a:extLst>
          </p:cNvPr>
          <p:cNvSpPr txBox="1"/>
          <p:nvPr/>
        </p:nvSpPr>
        <p:spPr>
          <a:xfrm>
            <a:off x="10146247" y="5899233"/>
            <a:ext cx="2045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3380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CUPB</a:t>
            </a:r>
            <a:endParaRPr lang="en-US" sz="3600" i="1" dirty="0">
              <a:solidFill>
                <a:srgbClr val="003380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  <a:p>
            <a:pPr algn="ctr"/>
            <a:r>
              <a:rPr lang="zh-CN" altLang="en-US" sz="1400" dirty="0">
                <a:solidFill>
                  <a:srgbClr val="00338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厚积薄发，开物成物</a:t>
            </a:r>
            <a:endParaRPr lang="en-US" sz="1400" dirty="0">
              <a:solidFill>
                <a:srgbClr val="00338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2" descr="China University of Petroleum (Beijing) - Wikipedia">
            <a:extLst>
              <a:ext uri="{FF2B5EF4-FFF2-40B4-BE49-F238E27FC236}">
                <a16:creationId xmlns:a16="http://schemas.microsoft.com/office/drawing/2014/main" id="{ED8E7504-4929-40E7-A822-53FB1FF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8078"/>
            <a:ext cx="1559314" cy="15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B817AC-D3FC-4E2E-9438-3E0CE71B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55" y="194103"/>
            <a:ext cx="3790704" cy="1088514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36C9EE-1289-4BFF-AF07-29874A8128BD}"/>
              </a:ext>
            </a:extLst>
          </p:cNvPr>
          <p:cNvCxnSpPr>
            <a:cxnSpLocks/>
          </p:cNvCxnSpPr>
          <p:nvPr/>
        </p:nvCxnSpPr>
        <p:spPr>
          <a:xfrm>
            <a:off x="1594624" y="1373262"/>
            <a:ext cx="10597376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93F23B31-DED4-4204-A974-3351DDF198BB}"/>
              </a:ext>
            </a:extLst>
          </p:cNvPr>
          <p:cNvSpPr txBox="1"/>
          <p:nvPr/>
        </p:nvSpPr>
        <p:spPr>
          <a:xfrm>
            <a:off x="404984" y="1835913"/>
            <a:ext cx="11382030" cy="185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en-US" altLang="zh-CN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JET 101</a:t>
            </a: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zh-CN" altLang="en-US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石油工程数值分析及数据可视化方法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B879087-D41C-4B4B-8CB6-36613FF3863E}"/>
              </a:ext>
            </a:extLst>
          </p:cNvPr>
          <p:cNvSpPr txBox="1">
            <a:spLocks noChangeArrowheads="1"/>
          </p:cNvSpPr>
          <p:nvPr/>
        </p:nvSpPr>
        <p:spPr>
          <a:xfrm>
            <a:off x="2881687" y="3848414"/>
            <a:ext cx="6428624" cy="2216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王斌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石油工程学院 水射流实验室</a:t>
            </a:r>
            <a:endParaRPr lang="en-US" altLang="zh-CN" sz="36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E6BEF6-4348-46C6-B79B-3620297BDA3B}"/>
              </a:ext>
            </a:extLst>
          </p:cNvPr>
          <p:cNvSpPr/>
          <p:nvPr/>
        </p:nvSpPr>
        <p:spPr>
          <a:xfrm>
            <a:off x="3924301" y="6220142"/>
            <a:ext cx="4748416" cy="491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邮箱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binwang.0213@gmail.com</a:t>
            </a:r>
            <a:endParaRPr lang="en-US" altLang="zh-CN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2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课程大纲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139757"/>
            <a:ext cx="1120496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介绍常用石油工程数学模型，了解和编程使用常用数值分析算法和技术求解这些模型，熟悉常用数据可视化方法对求解结果进行分析。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B45274B8-4C35-4261-8E35-370CAA94F8B0}"/>
              </a:ext>
            </a:extLst>
          </p:cNvPr>
          <p:cNvSpPr/>
          <p:nvPr/>
        </p:nvSpPr>
        <p:spPr>
          <a:xfrm>
            <a:off x="806572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788C34BD-EB4F-444E-8658-AFF11A67E473}"/>
              </a:ext>
            </a:extLst>
          </p:cNvPr>
          <p:cNvSpPr/>
          <p:nvPr/>
        </p:nvSpPr>
        <p:spPr>
          <a:xfrm>
            <a:off x="5986268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数值线性代数（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167007-7A46-415B-B2C0-EC4386444922}"/>
              </a:ext>
            </a:extLst>
          </p:cNvPr>
          <p:cNvSpPr/>
          <p:nvPr/>
        </p:nvSpPr>
        <p:spPr>
          <a:xfrm>
            <a:off x="2124586" y="25622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研究生组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C8E6A7-F3E9-4378-9A20-92DD50AE61CE}"/>
              </a:ext>
            </a:extLst>
          </p:cNvPr>
          <p:cNvSpPr/>
          <p:nvPr/>
        </p:nvSpPr>
        <p:spPr>
          <a:xfrm>
            <a:off x="7306186" y="257422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本科生组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760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教材与参考书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EA5DE-0D01-44DD-93A8-8D33D179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3637438"/>
            <a:ext cx="2187569" cy="275366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1B8B2BC4-D30C-4B63-ADA9-8D997799F40D}"/>
              </a:ext>
            </a:extLst>
          </p:cNvPr>
          <p:cNvSpPr txBox="1">
            <a:spLocks noChangeArrowheads="1"/>
          </p:cNvSpPr>
          <p:nvPr/>
        </p:nvSpPr>
        <p:spPr>
          <a:xfrm>
            <a:off x="1074420" y="1139825"/>
            <a:ext cx="11355814" cy="558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教    材：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Numerical Analysis 10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Edition, Richard Burden</a:t>
            </a:r>
          </a:p>
          <a:p>
            <a:pPr>
              <a:lnSpc>
                <a:spcPct val="125000"/>
              </a:lnSpc>
              <a:spcBef>
                <a:spcPct val="25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参考书：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J. </a:t>
            </a: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Kiusalaas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Numerical methods in engineering with Python 3</a:t>
            </a: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科学计算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张若愚 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372B4-8AE3-482E-BECC-11069B1C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866" y="3637438"/>
            <a:ext cx="2721927" cy="2753669"/>
          </a:xfrm>
          <a:prstGeom prst="rect">
            <a:avLst/>
          </a:prstGeom>
        </p:spPr>
      </p:pic>
      <p:pic>
        <p:nvPicPr>
          <p:cNvPr id="1028" name="Picture 4" descr="Numerical Methods in Engineering with Python">
            <a:extLst>
              <a:ext uri="{FF2B5EF4-FFF2-40B4-BE49-F238E27FC236}">
                <a16:creationId xmlns:a16="http://schemas.microsoft.com/office/drawing/2014/main" id="{2C03A4AE-92CB-4B84-A4E0-11864468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20" y="3637437"/>
            <a:ext cx="1925505" cy="27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4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考核与要求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52517E5-75EE-49AB-9089-DC0A276F870D}"/>
              </a:ext>
            </a:extLst>
          </p:cNvPr>
          <p:cNvSpPr>
            <a:spLocks/>
          </p:cNvSpPr>
          <p:nvPr/>
        </p:nvSpPr>
        <p:spPr bwMode="auto">
          <a:xfrm>
            <a:off x="247650" y="1152525"/>
            <a:ext cx="1194435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indent="5429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总成绩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30%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当天课程结束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课后作业（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下一周上课之前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期中大作业（固定编程题）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固定选题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期末大作业（开放编程题）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自由选题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3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学习目标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7B4C6C8-42C9-42B1-A948-ECCA4698F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956790"/>
              </p:ext>
            </p:extLst>
          </p:nvPr>
        </p:nvGraphicFramePr>
        <p:xfrm>
          <a:off x="451692" y="1845131"/>
          <a:ext cx="11545676" cy="47760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86419">
                  <a:extLst>
                    <a:ext uri="{9D8B030D-6E8A-4147-A177-3AD203B41FA5}">
                      <a16:colId xmlns:a16="http://schemas.microsoft.com/office/drawing/2014/main" val="1969199795"/>
                    </a:ext>
                  </a:extLst>
                </a:gridCol>
                <a:gridCol w="2886419">
                  <a:extLst>
                    <a:ext uri="{9D8B030D-6E8A-4147-A177-3AD203B41FA5}">
                      <a16:colId xmlns:a16="http://schemas.microsoft.com/office/drawing/2014/main" val="3665279811"/>
                    </a:ext>
                  </a:extLst>
                </a:gridCol>
                <a:gridCol w="2886419">
                  <a:extLst>
                    <a:ext uri="{9D8B030D-6E8A-4147-A177-3AD203B41FA5}">
                      <a16:colId xmlns:a16="http://schemas.microsoft.com/office/drawing/2014/main" val="4180917485"/>
                    </a:ext>
                  </a:extLst>
                </a:gridCol>
                <a:gridCol w="2886419">
                  <a:extLst>
                    <a:ext uri="{9D8B030D-6E8A-4147-A177-3AD203B41FA5}">
                      <a16:colId xmlns:a16="http://schemas.microsoft.com/office/drawing/2014/main" val="90431892"/>
                    </a:ext>
                  </a:extLst>
                </a:gridCol>
              </a:tblGrid>
              <a:tr h="1107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2"/>
                          </a:solidFill>
                        </a:rPr>
                        <a:t>学习目标</a:t>
                      </a:r>
                      <a:endParaRPr lang="zh-CN" altLang="en-US" sz="2800" b="1" dirty="0">
                        <a:solidFill>
                          <a:schemeClr val="tx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2"/>
                          </a:solidFill>
                        </a:rPr>
                        <a:t>学习成果</a:t>
                      </a:r>
                      <a:endParaRPr lang="zh-CN" altLang="en-US" sz="2800" b="1" dirty="0">
                        <a:solidFill>
                          <a:schemeClr val="tx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2"/>
                          </a:solidFill>
                        </a:rPr>
                        <a:t>效果考察</a:t>
                      </a:r>
                      <a:endParaRPr lang="zh-CN" altLang="en-US" sz="2800" b="1" dirty="0">
                        <a:solidFill>
                          <a:schemeClr val="tx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2"/>
                          </a:solidFill>
                        </a:rPr>
                        <a:t>课程活动</a:t>
                      </a:r>
                      <a:endParaRPr lang="zh-CN" altLang="en-US" sz="2800" b="1" dirty="0">
                        <a:solidFill>
                          <a:schemeClr val="tx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93822"/>
                  </a:ext>
                </a:extLst>
              </a:tr>
              <a:tr h="9337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应该掌握哪些知识？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应该能够做哪些事情？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怎么考察学生？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应该怎么学习？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175152"/>
                  </a:ext>
                </a:extLst>
              </a:tr>
              <a:tr h="2734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1.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Python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环境安装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2.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JupyterNotebook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使用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3.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Python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语言基础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800100" lvl="1" indent="-3429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数据类型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800100" lvl="1" indent="-3429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函数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800100" lvl="1" indent="-3429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条件判断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800100" lvl="1" indent="-3429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循环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1.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能够安装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Python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编程环境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,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Anaconda + VS Code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2.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能够建立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Notebook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，运行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hello world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程序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3.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能够对简单编程问题进行编程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1.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测试学生是否能运行代码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2.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测试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Notebook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使用情况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algn="l"/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3.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课堂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10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min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测验一个简单编程问题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1.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观看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Python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网络课程</a:t>
                      </a:r>
                      <a:endParaRPr lang="en-US" altLang="zh-CN" sz="1800" b="1" kern="12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algn="l"/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2.</a:t>
                      </a:r>
                      <a:r>
                        <a:rPr lang="zh-CN" altLang="en-US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完成课后作业</a:t>
                      </a:r>
                      <a:r>
                        <a:rPr lang="en-US" altLang="zh-CN" sz="1800" b="1" kern="1200" dirty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2-6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56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61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简介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049C97-C03B-44E7-8608-7BEEC23E30F3}"/>
              </a:ext>
            </a:extLst>
          </p:cNvPr>
          <p:cNvGrpSpPr/>
          <p:nvPr/>
        </p:nvGrpSpPr>
        <p:grpSpPr>
          <a:xfrm>
            <a:off x="5401874" y="1946731"/>
            <a:ext cx="5581650" cy="4470463"/>
            <a:chOff x="6277364" y="1845131"/>
            <a:chExt cx="5581650" cy="447046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0C99D85-4E0A-4436-B4EC-19238942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7364" y="1845131"/>
              <a:ext cx="5581650" cy="355282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6E8EA89-A600-41F4-AB8A-0ED8FB416998}"/>
                </a:ext>
              </a:extLst>
            </p:cNvPr>
            <p:cNvSpPr txBox="1"/>
            <p:nvPr/>
          </p:nvSpPr>
          <p:spPr>
            <a:xfrm>
              <a:off x="7180492" y="5515375"/>
              <a:ext cx="377539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人生苦短，我用</a:t>
              </a: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Python</a:t>
              </a:r>
            </a:p>
            <a:p>
              <a:pPr algn="r"/>
              <a:r>
                <a:rPr lang="en-US" altLang="zh-CN" dirty="0">
                  <a:solidFill>
                    <a:schemeClr val="tx2"/>
                  </a:solidFill>
                </a:rPr>
                <a:t>Java </a:t>
              </a:r>
              <a:r>
                <a:rPr lang="zh-CN" altLang="en-US" dirty="0">
                  <a:solidFill>
                    <a:schemeClr val="tx2"/>
                  </a:solidFill>
                </a:rPr>
                <a:t>大师 </a:t>
              </a:r>
              <a:r>
                <a:rPr lang="en-US" altLang="zh-CN" dirty="0">
                  <a:solidFill>
                    <a:schemeClr val="tx2"/>
                  </a:solidFill>
                </a:rPr>
                <a:t>- Bruce Eckel</a:t>
              </a:r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矩形 3">
            <a:extLst>
              <a:ext uri="{FF2B5EF4-FFF2-40B4-BE49-F238E27FC236}">
                <a16:creationId xmlns:a16="http://schemas.microsoft.com/office/drawing/2014/main" id="{8521FACE-249F-43DC-B2E1-CAA1B7A369F3}"/>
              </a:ext>
            </a:extLst>
          </p:cNvPr>
          <p:cNvSpPr/>
          <p:nvPr/>
        </p:nvSpPr>
        <p:spPr>
          <a:xfrm>
            <a:off x="679237" y="2261807"/>
            <a:ext cx="6711828" cy="3158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免费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简单易学</a:t>
            </a:r>
            <a:endParaRPr lang="en-US" altLang="zh-CN" sz="28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生产力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庞大社区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开源群体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9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编程环境安装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511442" y="1647922"/>
            <a:ext cx="11147157" cy="107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Anaconda + VS Code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https://github.com/WaterJetLab/PGE310-IntroProgramming/tree/main/EnvironmentSetup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2FF408-8AC9-4968-B6E6-8A42B757CA7A}"/>
              </a:ext>
            </a:extLst>
          </p:cNvPr>
          <p:cNvGrpSpPr/>
          <p:nvPr/>
        </p:nvGrpSpPr>
        <p:grpSpPr>
          <a:xfrm>
            <a:off x="910772" y="2851089"/>
            <a:ext cx="4975613" cy="3612967"/>
            <a:chOff x="5905500" y="2672698"/>
            <a:chExt cx="5346700" cy="388242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5315602-2D39-45B7-B553-065318A4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429000"/>
              <a:ext cx="4785113" cy="312612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A29E9C-5FF5-4FFB-91A9-BABAB1D930E6}"/>
                </a:ext>
              </a:extLst>
            </p:cNvPr>
            <p:cNvSpPr/>
            <p:nvPr/>
          </p:nvSpPr>
          <p:spPr>
            <a:xfrm>
              <a:off x="5905500" y="3111500"/>
              <a:ext cx="5346700" cy="344362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AB0D45C-70C6-4B07-AE85-DA523DE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8843" y="2672698"/>
              <a:ext cx="2640013" cy="730524"/>
            </a:xfrm>
            <a:prstGeom prst="rect">
              <a:avLst/>
            </a:prstGeom>
          </p:spPr>
        </p:pic>
      </p:grpSp>
      <p:pic>
        <p:nvPicPr>
          <p:cNvPr id="1036" name="Picture 12" descr="Visual Studio Code - Code Editing. Redefined">
            <a:extLst>
              <a:ext uri="{FF2B5EF4-FFF2-40B4-BE49-F238E27FC236}">
                <a16:creationId xmlns:a16="http://schemas.microsoft.com/office/drawing/2014/main" id="{BEF33DBC-075B-4A77-BBEC-0ECEA1B1E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0" t="10134"/>
          <a:stretch/>
        </p:blipFill>
        <p:spPr bwMode="auto">
          <a:xfrm>
            <a:off x="6450621" y="3215120"/>
            <a:ext cx="4858943" cy="32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- 维基百科，自由的百科全书">
            <a:extLst>
              <a:ext uri="{FF2B5EF4-FFF2-40B4-BE49-F238E27FC236}">
                <a16:creationId xmlns:a16="http://schemas.microsoft.com/office/drawing/2014/main" id="{B2D04355-681D-405F-8B6B-1013B3C8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070" y="2841069"/>
            <a:ext cx="748101" cy="7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4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作业和程序演示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14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7027268-4398-4124-A63A-AB53F627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10" y="3465009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小测验题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493166" y="3988229"/>
            <a:ext cx="11147157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Assignment 2</a:t>
            </a: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7027268-4398-4124-A63A-AB53F627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10" y="5041250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作业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504145" y="5570981"/>
            <a:ext cx="11147157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Assignment 3,4,5,6</a:t>
            </a: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7027268-4398-4124-A63A-AB53F627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999410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课下学习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511441" y="1592012"/>
            <a:ext cx="1114715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变量和数据类型</a:t>
            </a: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语言的控制流程</a:t>
            </a: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List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容器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的函数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90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2191910" y="1906105"/>
            <a:ext cx="7896974" cy="4494406"/>
            <a:chOff x="436943" y="2479159"/>
            <a:chExt cx="6000750" cy="3415208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436943" y="4921506"/>
              <a:ext cx="2454082" cy="972861"/>
              <a:chOff x="607762" y="5109305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762" y="5109305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111" y="5351675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590" y="5121887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394" y="5387105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651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大数据分析能帮助我们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当做实验数据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太复杂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噪音太大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7603035" y="6247158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井下传感器数据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基因组序列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太空望远镜照片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EF21C9B-AC8E-4BCC-9AD2-C828E9A0D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013" y="1568067"/>
            <a:ext cx="1555320" cy="1900405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15F9FE0B-C652-4740-AC97-EB8F8B41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823" y="1622833"/>
            <a:ext cx="2382896" cy="1790872"/>
          </a:xfrm>
          <a:prstGeom prst="rect">
            <a:avLst/>
          </a:prstGeom>
        </p:spPr>
      </p:pic>
      <p:pic>
        <p:nvPicPr>
          <p:cNvPr id="3074" name="Picture 2" descr="Fracture Monitoring">
            <a:extLst>
              <a:ext uri="{FF2B5EF4-FFF2-40B4-BE49-F238E27FC236}">
                <a16:creationId xmlns:a16="http://schemas.microsoft.com/office/drawing/2014/main" id="{C5A5F8D8-57C1-42B5-8EE1-B28D8143D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12214" r="22188" b="6719"/>
          <a:stretch/>
        </p:blipFill>
        <p:spPr bwMode="auto">
          <a:xfrm>
            <a:off x="6157470" y="4041396"/>
            <a:ext cx="2398600" cy="210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29CD80-EA34-453A-936C-3DE156C2B933}"/>
              </a:ext>
            </a:extLst>
          </p:cNvPr>
          <p:cNvGrpSpPr/>
          <p:nvPr/>
        </p:nvGrpSpPr>
        <p:grpSpPr>
          <a:xfrm>
            <a:off x="8827684" y="3961069"/>
            <a:ext cx="2699753" cy="2420535"/>
            <a:chOff x="4275960" y="1890417"/>
            <a:chExt cx="3539832" cy="3173730"/>
          </a:xfrm>
        </p:grpSpPr>
        <p:pic>
          <p:nvPicPr>
            <p:cNvPr id="21" name="Picture 4" descr="Integrated HFS diagnostic results (Stage 8-2011). Only two of the sands show evidence of effective stimulation. These match the gas entries shown by PLT (perforations 8-1 and 8-3). Both NRT and early warm-back data from DTS indicate a limited frac height.">
              <a:extLst>
                <a:ext uri="{FF2B5EF4-FFF2-40B4-BE49-F238E27FC236}">
                  <a16:creationId xmlns:a16="http://schemas.microsoft.com/office/drawing/2014/main" id="{A2980357-1C71-44AA-B807-FCD0C81FF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5" b="19923"/>
            <a:stretch/>
          </p:blipFill>
          <p:spPr bwMode="auto">
            <a:xfrm>
              <a:off x="4275960" y="1890417"/>
              <a:ext cx="3539832" cy="282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E4598A-4A9E-4AF1-941A-0352E124AEE0}"/>
                </a:ext>
              </a:extLst>
            </p:cNvPr>
            <p:cNvSpPr/>
            <p:nvPr/>
          </p:nvSpPr>
          <p:spPr>
            <a:xfrm>
              <a:off x="5403326" y="4680747"/>
              <a:ext cx="1285098" cy="383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</a:rPr>
                <a:t>SPE-168603</a:t>
              </a:r>
              <a:endParaRPr lang="zh-CN" alt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2B67B3-5C5F-4874-A2E7-B724A2FCCC7A}"/>
              </a:ext>
            </a:extLst>
          </p:cNvPr>
          <p:cNvSpPr/>
          <p:nvPr/>
        </p:nvSpPr>
        <p:spPr>
          <a:xfrm>
            <a:off x="6112243" y="6104605"/>
            <a:ext cx="885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Halliburton</a:t>
            </a:r>
          </a:p>
        </p:txBody>
      </p:sp>
    </p:spTree>
    <p:extLst>
      <p:ext uri="{BB962C8B-B14F-4D97-AF65-F5344CB8AC3E}">
        <p14:creationId xmlns:p14="http://schemas.microsoft.com/office/powerpoint/2010/main" val="388807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re-scale Flow Visualization in Porous Media (1)">
            <a:hlinkClick r:id="" action="ppaction://media"/>
            <a:extLst>
              <a:ext uri="{FF2B5EF4-FFF2-40B4-BE49-F238E27FC236}">
                <a16:creationId xmlns:a16="http://schemas.microsoft.com/office/drawing/2014/main" id="{25A8A5E6-6937-4EDD-B64D-4230F41E19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911" end="155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7501" y="3715272"/>
            <a:ext cx="5524500" cy="310753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个人简介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673157"/>
            <a:ext cx="10550914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2018-2021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美国路易斯安那州立大学 石油工程 博士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美国路易斯安那大学拉菲特分校 石油工程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中国石油大学（北京）油气井工程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0049D56-45D6-4F19-A55A-4263D3C09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教育经历：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3643995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技术专长：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672444" y="4294798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非常规资源数值模拟，高性能计算</a:t>
            </a:r>
            <a:endParaRPr lang="zh-CN" altLang="en-US" sz="28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4818018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助教：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771298" y="5410935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王瑞，孙廉贺，刘铭盛，吴毓乾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71298" y="5925688"/>
            <a:ext cx="6096000" cy="9475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办公室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：中油大厦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1015 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答疑时间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：邮件预约</a:t>
            </a:r>
          </a:p>
        </p:txBody>
      </p:sp>
    </p:spTree>
    <p:extLst>
      <p:ext uri="{BB962C8B-B14F-4D97-AF65-F5344CB8AC3E}">
        <p14:creationId xmlns:p14="http://schemas.microsoft.com/office/powerpoint/2010/main" val="7671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997541" y="4855065"/>
              <a:ext cx="2739101" cy="1085850"/>
              <a:chOff x="2818803" y="5029402"/>
              <a:chExt cx="3880734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8803" y="5029402"/>
                <a:ext cx="3880734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153" y="5346688"/>
                <a:ext cx="3022031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94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计算模拟能帮助我们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太小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太慢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太贵 或 太危险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AB707B7D-D027-44B3-B892-7E038041282C}"/>
              </a:ext>
            </a:extLst>
          </p:cNvPr>
          <p:cNvSpPr>
            <a:spLocks noGrp="1"/>
          </p:cNvSpPr>
          <p:nvPr/>
        </p:nvSpPr>
        <p:spPr bwMode="auto">
          <a:xfrm>
            <a:off x="5963080" y="6181289"/>
            <a:ext cx="2636129" cy="21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charset="0"/>
              </a:rPr>
              <a:t>喷漆引擎设计</a:t>
            </a:r>
            <a:endParaRPr lang="en-US" sz="24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charset="0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8925554" y="6193268"/>
            <a:ext cx="2271436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天气变化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蛋白质和疾病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了解宇宙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62BB4F-4FD2-4E41-9F5F-6FDA1EE111AE}"/>
              </a:ext>
            </a:extLst>
          </p:cNvPr>
          <p:cNvGrpSpPr/>
          <p:nvPr/>
        </p:nvGrpSpPr>
        <p:grpSpPr>
          <a:xfrm>
            <a:off x="5871987" y="1648466"/>
            <a:ext cx="5651349" cy="4497155"/>
            <a:chOff x="6638925" y="2122720"/>
            <a:chExt cx="5146675" cy="4095552"/>
          </a:xfrm>
        </p:grpSpPr>
        <p:pic>
          <p:nvPicPr>
            <p:cNvPr id="28" name="Picture 11" descr="Photos-Perlmutter3-large.jpg">
              <a:extLst>
                <a:ext uri="{FF2B5EF4-FFF2-40B4-BE49-F238E27FC236}">
                  <a16:creationId xmlns:a16="http://schemas.microsoft.com/office/drawing/2014/main" id="{AE7896E7-1EE8-4931-B778-AD39F07D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5" y="2122720"/>
              <a:ext cx="2122996" cy="168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F97641EB-A845-4028-8CFE-12844A19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8925" y="4316317"/>
              <a:ext cx="2184401" cy="1901955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71D846E1-2E84-41C3-B76F-91141FCE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6160" y="4366044"/>
              <a:ext cx="1835880" cy="1802500"/>
            </a:xfrm>
            <a:prstGeom prst="rect">
              <a:avLst/>
            </a:prstGeom>
          </p:spPr>
        </p:pic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FAC39F1E-3FEF-4585-9B59-72D49BE35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602" y="2163469"/>
              <a:ext cx="2662998" cy="1549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43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1382837" y="1906105"/>
            <a:ext cx="8706047" cy="4121140"/>
            <a:chOff x="-177855" y="2479159"/>
            <a:chExt cx="6615548" cy="3131571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-177855" y="4637869"/>
              <a:ext cx="2454082" cy="972861"/>
              <a:chOff x="-263277" y="4768194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3277" y="4768194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71" y="5010566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936" y="4746963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40" y="5012181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CEB50396-CBA4-4681-B011-A606D8195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173" y="5444207"/>
            <a:ext cx="3229567" cy="1280283"/>
          </a:xfrm>
          <a:prstGeom prst="ellipse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6901B16-CDD8-4FBF-9ADF-706C2874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510" y="5770009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机器学习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1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4098" name="Picture 2" descr="The cover page of the Nature issue featuring AlphaGo. (Reprinted with... |  Download Scientific Diagram">
            <a:extLst>
              <a:ext uri="{FF2B5EF4-FFF2-40B4-BE49-F238E27FC236}">
                <a16:creationId xmlns:a16="http://schemas.microsoft.com/office/drawing/2014/main" id="{29E3A250-732A-41F3-8AAF-93F24F58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3" y="1967718"/>
            <a:ext cx="2641861" cy="39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VIDIA Modulus v21.06 Released for General Availability | NVIDIA Developer  Blog">
            <a:extLst>
              <a:ext uri="{FF2B5EF4-FFF2-40B4-BE49-F238E27FC236}">
                <a16:creationId xmlns:a16="http://schemas.microsoft.com/office/drawing/2014/main" id="{7B0F10F1-7D53-4B50-900F-C681974F3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r="11648"/>
          <a:stretch/>
        </p:blipFill>
        <p:spPr bwMode="auto">
          <a:xfrm>
            <a:off x="3136059" y="1967718"/>
            <a:ext cx="4237392" cy="3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C3839AD9-3199-414B-AF83-47DAB7B94AB8}"/>
              </a:ext>
            </a:extLst>
          </p:cNvPr>
          <p:cNvSpPr txBox="1">
            <a:spLocks/>
          </p:cNvSpPr>
          <p:nvPr/>
        </p:nvSpPr>
        <p:spPr bwMode="auto">
          <a:xfrm>
            <a:off x="108225" y="5931367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Alpha Go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C988524C-B154-4D47-84AF-AD84F2FEA65A}"/>
              </a:ext>
            </a:extLst>
          </p:cNvPr>
          <p:cNvSpPr txBox="1">
            <a:spLocks/>
          </p:cNvSpPr>
          <p:nvPr/>
        </p:nvSpPr>
        <p:spPr bwMode="auto">
          <a:xfrm>
            <a:off x="3904878" y="5953894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NVIDIA Modulus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626716F2-DCCE-4060-B2F9-36093FBE1322}"/>
              </a:ext>
            </a:extLst>
          </p:cNvPr>
          <p:cNvSpPr txBox="1">
            <a:spLocks/>
          </p:cNvSpPr>
          <p:nvPr/>
        </p:nvSpPr>
        <p:spPr bwMode="auto">
          <a:xfrm>
            <a:off x="3412517" y="6297100"/>
            <a:ext cx="3684474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实时多物理场模拟和优化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F218BE4-EB61-403B-916E-7184CB304791}"/>
              </a:ext>
            </a:extLst>
          </p:cNvPr>
          <p:cNvSpPr txBox="1">
            <a:spLocks/>
          </p:cNvSpPr>
          <p:nvPr/>
        </p:nvSpPr>
        <p:spPr bwMode="auto">
          <a:xfrm>
            <a:off x="162183" y="624293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人工智能围棋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39825-F2BD-46BE-AD3F-E07752B09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" r="9769"/>
          <a:stretch/>
        </p:blipFill>
        <p:spPr>
          <a:xfrm>
            <a:off x="7589352" y="2040008"/>
            <a:ext cx="4324350" cy="3693290"/>
          </a:xfrm>
          <a:prstGeom prst="rect">
            <a:avLst/>
          </a:prstGeom>
        </p:spPr>
      </p:pic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95B713-033D-4C5C-81FA-CBE59438A55B}"/>
              </a:ext>
            </a:extLst>
          </p:cNvPr>
          <p:cNvSpPr txBox="1">
            <a:spLocks/>
          </p:cNvSpPr>
          <p:nvPr/>
        </p:nvSpPr>
        <p:spPr bwMode="auto">
          <a:xfrm>
            <a:off x="8672821" y="629710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随钻超前探测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39CB61-D93B-4C3A-81C1-B9EF5CEBDCDD}"/>
              </a:ext>
            </a:extLst>
          </p:cNvPr>
          <p:cNvSpPr/>
          <p:nvPr/>
        </p:nvSpPr>
        <p:spPr>
          <a:xfrm>
            <a:off x="9188975" y="574584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SPE-194082-MS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C6142F80-C1F3-42D0-8A17-F7163EA06F1C}"/>
              </a:ext>
            </a:extLst>
          </p:cNvPr>
          <p:cNvSpPr txBox="1">
            <a:spLocks/>
          </p:cNvSpPr>
          <p:nvPr/>
        </p:nvSpPr>
        <p:spPr bwMode="auto">
          <a:xfrm>
            <a:off x="8279783" y="5977280"/>
            <a:ext cx="3360688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Drilling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90662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7AE0CE-072C-424A-9217-7CF8EAAEEBC5}"/>
              </a:ext>
            </a:extLst>
          </p:cNvPr>
          <p:cNvGrpSpPr/>
          <p:nvPr/>
        </p:nvGrpSpPr>
        <p:grpSpPr>
          <a:xfrm>
            <a:off x="367690" y="1845132"/>
            <a:ext cx="4999869" cy="4054254"/>
            <a:chOff x="499865" y="1186143"/>
            <a:chExt cx="6642417" cy="5386150"/>
          </a:xfrm>
        </p:grpSpPr>
        <p:pic>
          <p:nvPicPr>
            <p:cNvPr id="6" name="Picture 2" descr="Stimulation Measurement &amp; Monitoring - Well Completions | Schlumberger">
              <a:extLst>
                <a:ext uri="{FF2B5EF4-FFF2-40B4-BE49-F238E27FC236}">
                  <a16:creationId xmlns:a16="http://schemas.microsoft.com/office/drawing/2014/main" id="{8FD32742-8688-4265-BB21-FB2498847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5" y="1186143"/>
              <a:ext cx="6642417" cy="53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7E540AD-67BC-4B51-BD43-D60FD1210E2A}"/>
                </a:ext>
              </a:extLst>
            </p:cNvPr>
            <p:cNvSpPr/>
            <p:nvPr/>
          </p:nvSpPr>
          <p:spPr>
            <a:xfrm>
              <a:off x="527348" y="6159495"/>
              <a:ext cx="3063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(SPE-179137, 200000,200019)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智能钻完井理论与技术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897EFEC-3A90-4908-8CF7-A3A706A7E80F}"/>
              </a:ext>
            </a:extLst>
          </p:cNvPr>
          <p:cNvSpPr/>
          <p:nvPr/>
        </p:nvSpPr>
        <p:spPr>
          <a:xfrm>
            <a:off x="2867624" y="5947058"/>
            <a:ext cx="6756337" cy="573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实时探测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模拟分析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智能决策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远程操控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D6041-7618-4E6E-82E1-AEFA51D49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48" r="19304"/>
          <a:stretch/>
        </p:blipFill>
        <p:spPr>
          <a:xfrm>
            <a:off x="5546971" y="1797178"/>
            <a:ext cx="6277339" cy="41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1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学习基础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577246" y="4855065"/>
              <a:ext cx="3652670" cy="1085850"/>
              <a:chOff x="2223332" y="5029402"/>
              <a:chExt cx="5175070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3332" y="5029402"/>
                <a:ext cx="5175070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682" y="5381506"/>
                <a:ext cx="4511918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计算机（软件，硬件）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数学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物理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26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学习小组简况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7DF29-1B3D-4154-906A-20388701E848}"/>
              </a:ext>
            </a:extLst>
          </p:cNvPr>
          <p:cNvSpPr>
            <a:spLocks noGrp="1"/>
          </p:cNvSpPr>
          <p:nvPr/>
        </p:nvSpPr>
        <p:spPr bwMode="auto">
          <a:xfrm>
            <a:off x="987977" y="1166002"/>
            <a:ext cx="10333165" cy="53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学员构成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：博士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	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硕士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70%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（研二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人，研一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26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15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24%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（大三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12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人，大二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数学基础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：高等数学（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100%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线性代数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97%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数值分析（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38%?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编程基础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C/C++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语言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60%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), VB(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23%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              </a:t>
            </a:r>
            <a:r>
              <a:rPr lang="en-US" altLang="zh-CN" sz="3200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Matlab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),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Python(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22%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137186641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82381C07-8CEE-F547-A6F2-62F8FDB1CD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57725</TotalTime>
  <Words>1828</Words>
  <Application>Microsoft Office PowerPoint</Application>
  <PresentationFormat>宽屏</PresentationFormat>
  <Paragraphs>223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ＭＳ Ｐゴシック</vt:lpstr>
      <vt:lpstr>DengXian</vt:lpstr>
      <vt:lpstr>黑体</vt:lpstr>
      <vt:lpstr>华文行楷</vt:lpstr>
      <vt:lpstr>微软雅黑</vt:lpstr>
      <vt:lpstr>Aharoni</vt:lpstr>
      <vt:lpstr>Arial</vt:lpstr>
      <vt:lpstr>Arial Black</vt:lpstr>
      <vt:lpstr>Calibri</vt:lpstr>
      <vt:lpstr>Helvetica</vt:lpstr>
      <vt:lpstr>Times</vt:lpstr>
      <vt:lpstr>Times New Roman</vt:lpstr>
      <vt:lpstr>Wingdings</vt:lpstr>
      <vt:lpstr>White-General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whz</dc:creator>
  <cp:lastModifiedBy>pc</cp:lastModifiedBy>
  <cp:revision>3334</cp:revision>
  <dcterms:created xsi:type="dcterms:W3CDTF">2017-08-03T21:34:26Z</dcterms:created>
  <dcterms:modified xsi:type="dcterms:W3CDTF">2021-12-22T14:33:18Z</dcterms:modified>
</cp:coreProperties>
</file>